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56" r:id="rId4"/>
    <p:sldId id="262" r:id="rId5"/>
    <p:sldId id="263" r:id="rId6"/>
    <p:sldId id="264" r:id="rId7"/>
    <p:sldId id="259" r:id="rId8"/>
    <p:sldId id="257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77FF"/>
    <a:srgbClr val="56A0CF"/>
    <a:srgbClr val="F941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FE1BA-6711-4644-AE7D-C2ED19D363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80AC00-3C9A-46DB-B9C2-0261D28AA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B7139A-0A3F-489E-AF49-F0CAA998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1E28C8-3B2A-4B08-8CFF-57C5FE90C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06A52B-819C-438D-B25E-5DA6A445C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66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BD6C9A-5B12-49BB-A72D-878038018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D18D40-DDD8-432C-9391-E7A75A27B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F6A0CC-013E-46C7-AAA1-64E367BF7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8472D9-1E6F-4E62-8D31-50AA5EB99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CDC328-11F9-4ECC-8D11-6E9BC0A20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28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A597FC-7415-4EC8-A5B3-D9AC8B4C7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B8EE47-3362-4DC6-84A9-B9D947384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712490-BB80-4C6C-80DF-220E24BA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E85D28-4FED-472D-892B-EF46F8684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1D221-316C-4FF2-A2B1-D37A753C3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56DB7-DCD7-4075-B868-2A1A776BC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E63D66-ABDC-4A08-80AF-556BB5CAF3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41868E-C1AD-4F69-BEC8-F496524E9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51357A-7C7E-451C-A33C-89F39A55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6FE9FB-D0B4-42FF-933D-BFAFF78FD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BC2BEB-2F2C-4D23-9A0E-223C589CB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52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FAAEE-E4BA-4B81-B3EB-29635FC35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5AA484-65DF-4B82-AE3B-BCE11EF7C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06A128-4023-4BF6-815A-C3DF511D5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110042-4681-4AC9-AC6F-5041CE623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5CEBCB-D5E4-403C-B2F3-26845F166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9D91B3-215A-4E70-A220-2347264CC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A3E66A-40E3-4DFA-9C01-C867F0A39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4A9DCE-F1D3-4DB1-9E5F-3CE70AB49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10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8813D-FD6C-48AF-A455-03438C8B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2599AEF-C754-4831-AD1E-4AA5EC97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08692B-9EF9-4FBB-9939-D2656FD10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6A1FF15-954B-4E33-BEE1-F3A34E6CA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01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5DDCF74-654C-4242-96EA-C0EB9BC2D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425AAD2-BC64-4ABE-8AAC-172E61C26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B95ECD-8512-4825-8570-D7201114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91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43397-57B0-4722-A70A-283FCB64B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85974E-9441-4F7A-9EA8-9494D0EE3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7B7E75-2313-4C5E-9736-29D2F3D8B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7162BF-06BB-4A97-976E-42F6F3783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0840F7-9048-400D-916A-2D76A9AC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545104-885F-4C31-BB35-B580DD31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61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1BC1F-60A6-4EEA-A3B6-897C0F59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7B84A4-B4EC-4D13-BB7B-33D63A3325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320B79-00E7-4BE7-92B9-3A6F03072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A5EA61-9480-4E37-A166-870C4DE6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76A8C-D38F-46F8-B527-F64BA0DD3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B6BD0B-68F0-49BD-A677-3E5B10863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17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079F4-8CAA-43A5-AB51-4038F8BD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458983-A3BD-44B4-AA32-46B370732A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E6E7E-CB16-45FD-8FC4-76862A7D0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C0F6BF-5C43-4A75-8468-5FEC340B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205577-BA08-48F7-ADC0-54EA81046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98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4CBAE8A-1A5C-420C-AD28-134158128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32D257-3513-4AC9-A446-8D59DF23C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A5E4BD-9DC3-44B9-8811-7C9EC57F7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B8F8DB-6C6B-4405-8602-C6E086F1B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412148-2FDE-4C6D-BBB3-C34BDC62C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8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1EE1FB-DF9C-4B54-9AF8-3F7C03B8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EE84C8-33E1-4F89-B107-16FAFDA66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133BA-E36A-4803-B7A6-6829DB3618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37013-6A6F-4B9F-8DFB-F6F8A9B62D88}" type="datetimeFigureOut">
              <a:rPr lang="ru-RU" smtClean="0"/>
              <a:t>09.09.2023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603946-9D05-4281-B9E8-9C6BD79CB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E12786-9B17-4FA2-A4F4-1DF8EDCFB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8E8D3-2030-4187-83F0-60F9B9D3B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1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BEA4E26-DE04-4556-8CA1-3CA14EE32A2A}"/>
              </a:ext>
            </a:extLst>
          </p:cNvPr>
          <p:cNvSpPr/>
          <p:nvPr/>
        </p:nvSpPr>
        <p:spPr>
          <a:xfrm>
            <a:off x="268682" y="558545"/>
            <a:ext cx="114335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Выступление Окуневой Н.В. </a:t>
            </a:r>
          </a:p>
          <a:p>
            <a:pPr algn="ctr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на заседании управляющего по вопросу промежуточных итогов реализации пилотного регионального проекта </a:t>
            </a:r>
          </a:p>
          <a:p>
            <a:pPr algn="ctr"/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«Школьное кафе» – «Меню выбора»</a:t>
            </a:r>
          </a:p>
          <a:p>
            <a:pPr algn="ctr"/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Май 2023 год</a:t>
            </a:r>
          </a:p>
        </p:txBody>
      </p:sp>
    </p:spTree>
    <p:extLst>
      <p:ext uri="{BB962C8B-B14F-4D97-AF65-F5344CB8AC3E}">
        <p14:creationId xmlns:p14="http://schemas.microsoft.com/office/powerpoint/2010/main" val="411823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665E36-95B4-4914-8B6E-A1553F849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9" y="1183485"/>
            <a:ext cx="3738507" cy="24913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4E1E76-7F0F-4A52-ADC2-E9FC9BC71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300" y="1182880"/>
            <a:ext cx="3738508" cy="24913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6BD779-8E17-40BA-8748-45DDE2C02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 radius="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401" y="1183484"/>
            <a:ext cx="3738507" cy="24913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8909A93-0C0C-4DCF-92B4-3E2E515D4C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077" y="1266085"/>
            <a:ext cx="2324954" cy="232495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4BC7229-2534-43B7-803C-5D89971099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1" y="1272402"/>
            <a:ext cx="2147121" cy="214712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375BEF-9131-4DCB-9BCF-D73B0F352F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78" y="1044289"/>
            <a:ext cx="2603345" cy="260334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0BD0610-C50D-4271-AF3B-139DEA849AD9}"/>
              </a:ext>
            </a:extLst>
          </p:cNvPr>
          <p:cNvSpPr/>
          <p:nvPr/>
        </p:nvSpPr>
        <p:spPr>
          <a:xfrm>
            <a:off x="192370" y="317386"/>
            <a:ext cx="118849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Собери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пазлы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, исключая лишние элементы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633836"/>
              </p:ext>
            </p:extLst>
          </p:nvPr>
        </p:nvGraphicFramePr>
        <p:xfrm>
          <a:off x="4179084" y="4032503"/>
          <a:ext cx="3622824" cy="2162748"/>
        </p:xfrm>
        <a:graphic>
          <a:graphicData uri="http://schemas.openxmlformats.org/drawingml/2006/table">
            <a:tbl>
              <a:tblPr firstRow="1" firstCol="1" bandRow="1"/>
              <a:tblGrid>
                <a:gridCol w="1731772">
                  <a:extLst>
                    <a:ext uri="{9D8B030D-6E8A-4147-A177-3AD203B41FA5}">
                      <a16:colId xmlns:a16="http://schemas.microsoft.com/office/drawing/2014/main" val="48655814"/>
                    </a:ext>
                  </a:extLst>
                </a:gridCol>
                <a:gridCol w="1891052">
                  <a:extLst>
                    <a:ext uri="{9D8B030D-6E8A-4147-A177-3AD203B41FA5}">
                      <a16:colId xmlns:a16="http://schemas.microsoft.com/office/drawing/2014/main" val="1927977046"/>
                    </a:ext>
                  </a:extLst>
                </a:gridCol>
              </a:tblGrid>
              <a:tr h="10813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72" marR="408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72" marR="408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819003"/>
                  </a:ext>
                </a:extLst>
              </a:tr>
              <a:tr h="1081374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72" marR="408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5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72" marR="408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355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91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665E36-95B4-4914-8B6E-A1553F849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15" y="1264558"/>
            <a:ext cx="3738507" cy="24913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4E1E76-7F0F-4A52-ADC2-E9FC9BC71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077" y="1264558"/>
            <a:ext cx="3738508" cy="24913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6BD779-8E17-40BA-8748-45DDE2C02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746" y="1264557"/>
            <a:ext cx="3738507" cy="2491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548BA5-99BD-4A17-907C-C32DB1F13365}"/>
              </a:ext>
            </a:extLst>
          </p:cNvPr>
          <p:cNvSpPr txBox="1"/>
          <p:nvPr/>
        </p:nvSpPr>
        <p:spPr>
          <a:xfrm>
            <a:off x="265468" y="3844413"/>
            <a:ext cx="36379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Интерес выбора блюда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Учтены вкусовые предпочтения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Чувство ответственности за свой выбор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Знакомство с привычками здорового питания на практике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73F9E1-1370-4446-AB7B-3A4B4E1FB6DA}"/>
              </a:ext>
            </a:extLst>
          </p:cNvPr>
          <p:cNvSpPr txBox="1"/>
          <p:nvPr/>
        </p:nvSpPr>
        <p:spPr>
          <a:xfrm>
            <a:off x="4226746" y="3842040"/>
            <a:ext cx="38882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Спокойствие, что ребенок сытый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Уверенность , что учтены пищевые особенности ребенка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Повод для разговоров со своим ребенком о здоровом питании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Интерес узнать, что выберет сам ребенок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7DB27-D546-46A4-B7C3-3BABEB8A6AC2}"/>
              </a:ext>
            </a:extLst>
          </p:cNvPr>
          <p:cNvSpPr txBox="1"/>
          <p:nvPr/>
        </p:nvSpPr>
        <p:spPr>
          <a:xfrm>
            <a:off x="8117164" y="3842040"/>
            <a:ext cx="39903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Увеличение коэффициента «</a:t>
            </a:r>
            <a:r>
              <a:rPr lang="ru-RU" dirty="0" err="1"/>
              <a:t>съедаемости</a:t>
            </a:r>
            <a:r>
              <a:rPr lang="ru-RU" dirty="0"/>
              <a:t> блюд»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Уверенность , что каждый ребенок будет сытый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Возможность выявить учащихся «группы риска» по выбору блюд и провести «точечную работу» с ребенком, его семьёй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Расширение ассортимента блюд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9B9F9C-74BE-4FFD-B50B-DFC124E5D8CE}"/>
              </a:ext>
            </a:extLst>
          </p:cNvPr>
          <p:cNvSpPr/>
          <p:nvPr/>
        </p:nvSpPr>
        <p:spPr>
          <a:xfrm>
            <a:off x="155345" y="-85868"/>
            <a:ext cx="118262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/>
              <a:t>Региональный проект «Школьное кафе»</a:t>
            </a:r>
          </a:p>
          <a:p>
            <a:pPr algn="ctr"/>
            <a:r>
              <a:rPr lang="ru-RU" sz="4400" b="1" dirty="0"/>
              <a:t>МЕНЮ ВЫБОРА </a:t>
            </a:r>
          </a:p>
        </p:txBody>
      </p:sp>
    </p:spTree>
    <p:extLst>
      <p:ext uri="{BB962C8B-B14F-4D97-AF65-F5344CB8AC3E}">
        <p14:creationId xmlns:p14="http://schemas.microsoft.com/office/powerpoint/2010/main" val="349800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1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1C28291-458A-419B-9747-44E8901D0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t="4901" r="-1"/>
          <a:stretch/>
        </p:blipFill>
        <p:spPr bwMode="auto">
          <a:xfrm>
            <a:off x="297210" y="30498"/>
            <a:ext cx="11597580" cy="682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747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CA7410-3950-4B68-A555-415B09CA147E}"/>
              </a:ext>
            </a:extLst>
          </p:cNvPr>
          <p:cNvSpPr/>
          <p:nvPr/>
        </p:nvSpPr>
        <p:spPr>
          <a:xfrm>
            <a:off x="363850" y="233193"/>
            <a:ext cx="116330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Решает з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адачу не только накормить детей, </a:t>
            </a:r>
            <a:r>
              <a:rPr lang="ru-RU" sz="3600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 и воспитать культуру здорового рационального питания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при котором соблюдается и режим, и выполняется требование к безопасности питания, увеличить охват питанием обучающихся.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CF5280-3080-464B-B500-BFB910801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66" y="3205243"/>
            <a:ext cx="4984201" cy="33215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45649B-246B-4F8A-8645-BDDF5A311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194" y="3193576"/>
            <a:ext cx="4966694" cy="330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65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365C66-AB2B-40DC-A7F0-0DB3C1614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49" y="538348"/>
            <a:ext cx="5715092" cy="5715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32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97E072-0313-4777-8F04-5658738C7979}"/>
              </a:ext>
            </a:extLst>
          </p:cNvPr>
          <p:cNvSpPr/>
          <p:nvPr/>
        </p:nvSpPr>
        <p:spPr>
          <a:xfrm>
            <a:off x="357351" y="744095"/>
            <a:ext cx="1164546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Заседание управляющего совета при участии главы администрации Приозерского муниципального района Ленинградской области при участии комиссии родительского контроля за организацией питания - протокол</a:t>
            </a:r>
          </a:p>
          <a:p>
            <a:pPr lvl="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Совещание с учителями начальных классов. Тема: «Алгоритмы сбора информации по вопросу выбора блюда учащимися»  - протокол</a:t>
            </a:r>
          </a:p>
          <a:p>
            <a:pPr lvl="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Инструктаж сотрудников пищеблока, перераспределение обязанностей и зон ответственности между сотрудниками пищеблока (исполнитель - индивидуальный предприниматель) </a:t>
            </a:r>
          </a:p>
          <a:p>
            <a:pPr lvl="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Опрос родителей (законных представителей) о промежуточных результатах реализации федерального проекта «Меню по выбору» - анализ результатов </a:t>
            </a:r>
          </a:p>
          <a:p>
            <a:pPr lvl="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Заседание комиссии родительского контроля за организацией горячего питания - протокол</a:t>
            </a:r>
          </a:p>
          <a:p>
            <a:pPr algn="just"/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solidFill>
                  <a:srgbClr val="1677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Параллельно со всеми этапа проекта – беседы со школьниками о здоровом питании, чтобы они понимали основные принципы функционирования </a:t>
            </a:r>
            <a:r>
              <a:rPr lang="ru-RU" sz="2000" dirty="0" err="1">
                <a:solidFill>
                  <a:srgbClr val="1677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пищеварительнои</a:t>
            </a:r>
            <a:r>
              <a:rPr lang="ru-RU" sz="2000" dirty="0">
                <a:solidFill>
                  <a:srgbClr val="1677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̆ системы и делали выбор более сознательно.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C165EA-2486-47F4-96E3-9E12F1152F5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71" y="668146"/>
            <a:ext cx="486446" cy="4864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FF3635-100D-48D0-815D-3AF9C237E6C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71" y="1862478"/>
            <a:ext cx="486446" cy="48644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CAE64F-172B-403F-BB52-D3552D2A05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71" y="2714439"/>
            <a:ext cx="486446" cy="4864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9C2852E-4235-4F6C-A2B5-27B184A4A6F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71" y="3997983"/>
            <a:ext cx="486446" cy="4864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B82BF7-372E-41AD-ABF7-D559E778EF2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71" y="4878323"/>
            <a:ext cx="486446" cy="48644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D763ADC-48AC-4A45-AADE-446DEB2EC92E}"/>
              </a:ext>
            </a:extLst>
          </p:cNvPr>
          <p:cNvSpPr txBox="1"/>
          <p:nvPr/>
        </p:nvSpPr>
        <p:spPr>
          <a:xfrm>
            <a:off x="4850524" y="36209"/>
            <a:ext cx="3694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1677FF"/>
                </a:solidFill>
              </a:rPr>
              <a:t>ЭТАПЫ</a:t>
            </a:r>
          </a:p>
        </p:txBody>
      </p:sp>
    </p:spTree>
    <p:extLst>
      <p:ext uri="{BB962C8B-B14F-4D97-AF65-F5344CB8AC3E}">
        <p14:creationId xmlns:p14="http://schemas.microsoft.com/office/powerpoint/2010/main" val="314417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97E072-0313-4777-8F04-5658738C7979}"/>
              </a:ext>
            </a:extLst>
          </p:cNvPr>
          <p:cNvSpPr/>
          <p:nvPr/>
        </p:nvSpPr>
        <p:spPr>
          <a:xfrm>
            <a:off x="462457" y="2039008"/>
            <a:ext cx="11456274" cy="363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9411B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в смене повара не менее 5 разряда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9411B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правильная организация технологического процесса на кухне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9411B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использования производственного оборудования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9411B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 возможности приготовления блюд на плите\</a:t>
            </a:r>
            <a:r>
              <a:rPr lang="ru-RU" sz="3200" dirty="0" err="1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электросковороде</a:t>
            </a:r>
            <a:r>
              <a:rPr lang="ru-RU" sz="32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\</a:t>
            </a:r>
            <a:r>
              <a:rPr lang="ru-RU" sz="3200" dirty="0" err="1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пароконвектомате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F9411B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использованной посуды при приготовлении блюд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6900C2-CC3B-4F64-821D-C822A77D0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090" y="146345"/>
            <a:ext cx="1766078" cy="17660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28FFAC-D713-422B-A0C0-9C65BB2E0510}"/>
              </a:ext>
            </a:extLst>
          </p:cNvPr>
          <p:cNvSpPr txBox="1"/>
          <p:nvPr/>
        </p:nvSpPr>
        <p:spPr>
          <a:xfrm flipH="1">
            <a:off x="977464" y="1180624"/>
            <a:ext cx="6113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9411B"/>
                </a:solidFill>
              </a:rPr>
              <a:t>ОСОБОЕ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556356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6F49A9-B8D4-46F7-884D-2B13E7CF4F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62" t="11955" r="9483" b="35478"/>
          <a:stretch/>
        </p:blipFill>
        <p:spPr>
          <a:xfrm>
            <a:off x="178638" y="2303845"/>
            <a:ext cx="7577960" cy="3605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C8CCF890-3D10-4ABE-A074-FD98D30D2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12" y="1893826"/>
            <a:ext cx="4220371" cy="422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CC3D44-BF30-4220-BAA8-F5D8C82DC541}"/>
              </a:ext>
            </a:extLst>
          </p:cNvPr>
          <p:cNvSpPr txBox="1"/>
          <p:nvPr/>
        </p:nvSpPr>
        <p:spPr>
          <a:xfrm flipH="1">
            <a:off x="373040" y="449067"/>
            <a:ext cx="11818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56A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Информационный блок по сопровождению проекта совершенствования организации школьного питания на сайте ЛОИРО</a:t>
            </a:r>
          </a:p>
        </p:txBody>
      </p:sp>
    </p:spTree>
    <p:extLst>
      <p:ext uri="{BB962C8B-B14F-4D97-AF65-F5344CB8AC3E}">
        <p14:creationId xmlns:p14="http://schemas.microsoft.com/office/powerpoint/2010/main" val="16891806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341</Words>
  <Application>Microsoft Office PowerPoint</Application>
  <PresentationFormat>Широкоэкранный</PresentationFormat>
  <Paragraphs>46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НВО</dc:creator>
  <cp:lastModifiedBy>НВО</cp:lastModifiedBy>
  <cp:revision>15</cp:revision>
  <dcterms:created xsi:type="dcterms:W3CDTF">2023-08-24T17:19:00Z</dcterms:created>
  <dcterms:modified xsi:type="dcterms:W3CDTF">2023-09-09T13:42:06Z</dcterms:modified>
</cp:coreProperties>
</file>